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2" r:id="rId4"/>
    <p:sldId id="258" r:id="rId5"/>
    <p:sldId id="263" r:id="rId6"/>
    <p:sldId id="266" r:id="rId7"/>
    <p:sldId id="267" r:id="rId8"/>
    <p:sldId id="272" r:id="rId9"/>
    <p:sldId id="268" r:id="rId10"/>
    <p:sldId id="269" r:id="rId11"/>
    <p:sldId id="271"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37"/>
    <p:restoredTop sz="95946"/>
  </p:normalViewPr>
  <p:slideViewPr>
    <p:cSldViewPr snapToGrid="0" snapToObjects="1">
      <p:cViewPr varScale="1">
        <p:scale>
          <a:sx n="160" d="100"/>
          <a:sy n="160" d="100"/>
        </p:scale>
        <p:origin x="9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5B8CD4-1267-4996-8C2F-EEF4DCB5B3A6}">
      <dgm:prSet/>
      <dgm:spPr/>
      <dgm:t>
        <a:bodyPr/>
        <a:lstStyle/>
        <a:p>
          <a:r>
            <a:rPr lang="en-US" dirty="0"/>
            <a:t>49.9MW Energy Storage facility </a:t>
          </a:r>
          <a:r>
            <a:rPr lang="en-US" dirty="0" err="1"/>
            <a:t>containerised</a:t>
          </a:r>
          <a:r>
            <a:rPr lang="en-US" dirty="0"/>
            <a:t> Battery Storage </a:t>
          </a:r>
        </a:p>
      </dgm:t>
    </dgm:pt>
    <dgm:pt modelId="{D536B3FC-9E86-4E73-A1D8-0D18F5D7C9BA}" type="parTrans" cxnId="{83CC250A-6B43-460E-8C7A-D1133E4F826F}">
      <dgm:prSet/>
      <dgm:spPr/>
      <dgm:t>
        <a:bodyPr/>
        <a:lstStyle/>
        <a:p>
          <a:endParaRPr lang="en-US"/>
        </a:p>
      </dgm:t>
    </dgm:pt>
    <dgm:pt modelId="{BB4D87F7-DDE6-4BB4-851A-6CF582C6D156}" type="sibTrans" cxnId="{83CC250A-6B43-460E-8C7A-D1133E4F826F}">
      <dgm:prSet/>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9E8E8D8D-D9BF-9547-A643-83DE5F3DBC15}" type="pres">
      <dgm:prSet presAssocID="{4F6BE062-2721-4A53-9836-E1576CA91151}" presName="vert0" presStyleCnt="0">
        <dgm:presLayoutVars>
          <dgm:dir/>
          <dgm:animOne val="branch"/>
          <dgm:animLvl val="lvl"/>
        </dgm:presLayoutVars>
      </dgm:prSet>
      <dgm:spPr/>
    </dgm:pt>
    <dgm:pt modelId="{9CC7D5DD-1FA8-A647-B1C5-6F1B0BF48435}" type="pres">
      <dgm:prSet presAssocID="{E55B8CD4-1267-4996-8C2F-EEF4DCB5B3A6}" presName="thickLine" presStyleLbl="alignNode1" presStyleIdx="0" presStyleCnt="5"/>
      <dgm:spPr/>
    </dgm:pt>
    <dgm:pt modelId="{B5445FAD-5277-B647-9E57-0EE73F03FD16}" type="pres">
      <dgm:prSet presAssocID="{E55B8CD4-1267-4996-8C2F-EEF4DCB5B3A6}" presName="horz1" presStyleCnt="0"/>
      <dgm:spPr/>
    </dgm:pt>
    <dgm:pt modelId="{0DBCBFA1-3046-C746-AD52-2FD42899D0B6}" type="pres">
      <dgm:prSet presAssocID="{E55B8CD4-1267-4996-8C2F-EEF4DCB5B3A6}" presName="tx1" presStyleLbl="revTx" presStyleIdx="0" presStyleCnt="5"/>
      <dgm:spPr/>
    </dgm:pt>
    <dgm:pt modelId="{21F983C8-EEBE-0549-A54E-842BBF821DB7}" type="pres">
      <dgm:prSet presAssocID="{E55B8CD4-1267-4996-8C2F-EEF4DCB5B3A6}" presName="vert1" presStyleCnt="0"/>
      <dgm:spPr/>
    </dgm:pt>
    <dgm:pt modelId="{F14FBB12-332F-F245-916D-9289E2A4E693}" type="pres">
      <dgm:prSet presAssocID="{A2BFE8ED-F05B-47F5-B6BD-0D282E94407F}" presName="thickLine" presStyleLbl="alignNode1" presStyleIdx="1" presStyleCnt="5"/>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1" presStyleCnt="5"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2" presStyleCnt="5"/>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2" presStyleCnt="5"/>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3" presStyleCnt="5"/>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3" presStyleCnt="5"/>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4" presStyleCnt="5"/>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4" presStyleCnt="5"/>
      <dgm:spPr/>
    </dgm:pt>
    <dgm:pt modelId="{8C75170B-16AA-1A44-ADE7-3C659F57E8EA}" type="pres">
      <dgm:prSet presAssocID="{3305FA70-EA76-48AC-8625-5A5A3FCB3205}" presName="vert1" presStyleCnt="0"/>
      <dgm:spPr/>
    </dgm:pt>
  </dgm:ptLst>
  <dgm:cxnLst>
    <dgm:cxn modelId="{83CC250A-6B43-460E-8C7A-D1133E4F826F}" srcId="{4F6BE062-2721-4A53-9836-E1576CA91151}" destId="{E55B8CD4-1267-4996-8C2F-EEF4DCB5B3A6}" srcOrd="0" destOrd="0" parTransId="{D536B3FC-9E86-4E73-A1D8-0D18F5D7C9BA}" sibTransId="{BB4D87F7-DDE6-4BB4-851A-6CF582C6D156}"/>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4" destOrd="0" parTransId="{A8EC47B8-8E62-48FB-B5C0-7C21BA207D46}" sibTransId="{20FA9F51-71F5-4677-84DC-A2DF56CE9BA6}"/>
    <dgm:cxn modelId="{E8F76B2F-73D0-4142-B875-57B5FC859F24}" srcId="{4F6BE062-2721-4A53-9836-E1576CA91151}" destId="{546704DD-AE2A-489A-972B-D0CD05142795}" srcOrd="3" destOrd="0" parTransId="{4E679020-A88C-4A93-BC12-04111BE57CD6}" sibTransId="{8B5CF847-4DDA-4FB3-93A7-F693BBDFFBF1}"/>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2" destOrd="0" parTransId="{A7C87EBD-2D08-481A-8D79-66C0543627AE}" sibTransId="{51DB2713-2597-46E9-8E08-B05CF7271C63}"/>
    <dgm:cxn modelId="{14C54F59-A6CE-42BD-8242-3624900F9650}" srcId="{4F6BE062-2721-4A53-9836-E1576CA91151}" destId="{A2BFE8ED-F05B-47F5-B6BD-0D282E94407F}" srcOrd="1" destOrd="0" parTransId="{7BC292F9-43C8-42C1-B903-3899B35BB3E4}" sibTransId="{AC2B993B-0496-4C2E-8DB2-46471A203FA9}"/>
    <dgm:cxn modelId="{FE5B235F-1C7A-4A40-BCB0-CE09C65CB70E}" type="presOf" srcId="{546704DD-AE2A-489A-972B-D0CD05142795}" destId="{C812B181-C50D-9F4D-9E91-5CE273C0F569}" srcOrd="0" destOrd="0" presId="urn:microsoft.com/office/officeart/2008/layout/LinedList"/>
    <dgm:cxn modelId="{2CCBC87A-B812-1940-A351-1CC3176C3636}" type="presOf" srcId="{A2BFE8ED-F05B-47F5-B6BD-0D282E94407F}" destId="{F5A7EF37-BDB3-EB44-9150-17B711F8014A}" srcOrd="0" destOrd="0" presId="urn:microsoft.com/office/officeart/2008/layout/LinedList"/>
    <dgm:cxn modelId="{2EE090CE-0FB9-004F-9BC5-CDB288CFC13F}" type="presOf" srcId="{E55B8CD4-1267-4996-8C2F-EEF4DCB5B3A6}" destId="{0DBCBFA1-3046-C746-AD52-2FD42899D0B6}"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0718CEDD-893A-A14B-9593-49365201DD89}" type="presParOf" srcId="{9E8E8D8D-D9BF-9547-A643-83DE5F3DBC15}" destId="{9CC7D5DD-1FA8-A647-B1C5-6F1B0BF48435}" srcOrd="0" destOrd="0" presId="urn:microsoft.com/office/officeart/2008/layout/LinedList"/>
    <dgm:cxn modelId="{052F0618-4B31-E444-AC01-0F12EBF062D2}" type="presParOf" srcId="{9E8E8D8D-D9BF-9547-A643-83DE5F3DBC15}" destId="{B5445FAD-5277-B647-9E57-0EE73F03FD16}" srcOrd="1" destOrd="0" presId="urn:microsoft.com/office/officeart/2008/layout/LinedList"/>
    <dgm:cxn modelId="{FA1E0A59-24BC-D842-B3FB-1D1DD6423CA8}" type="presParOf" srcId="{B5445FAD-5277-B647-9E57-0EE73F03FD16}" destId="{0DBCBFA1-3046-C746-AD52-2FD42899D0B6}" srcOrd="0" destOrd="0" presId="urn:microsoft.com/office/officeart/2008/layout/LinedList"/>
    <dgm:cxn modelId="{75634C56-BC2E-5948-84E3-9DCC40E981C4}" type="presParOf" srcId="{B5445FAD-5277-B647-9E57-0EE73F03FD16}" destId="{21F983C8-EEBE-0549-A54E-842BBF821DB7}" srcOrd="1" destOrd="0" presId="urn:microsoft.com/office/officeart/2008/layout/LinedList"/>
    <dgm:cxn modelId="{75495D3B-925F-3441-819A-DBB7D48B1030}" type="presParOf" srcId="{9E8E8D8D-D9BF-9547-A643-83DE5F3DBC15}" destId="{F14FBB12-332F-F245-916D-9289E2A4E693}" srcOrd="2" destOrd="0" presId="urn:microsoft.com/office/officeart/2008/layout/LinedList"/>
    <dgm:cxn modelId="{2D8C42CB-A573-3F40-94CD-A3381FC9EB6B}" type="presParOf" srcId="{9E8E8D8D-D9BF-9547-A643-83DE5F3DBC15}" destId="{6F3FF560-32FB-F846-AD69-D0534B9DFE14}" srcOrd="3"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4" destOrd="0" presId="urn:microsoft.com/office/officeart/2008/layout/LinedList"/>
    <dgm:cxn modelId="{34589E54-D8E7-2347-9F71-D77553C1DDC3}" type="presParOf" srcId="{9E8E8D8D-D9BF-9547-A643-83DE5F3DBC15}" destId="{1EFF6865-CF7A-F240-A409-05E6B8AC077D}" srcOrd="5"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6" destOrd="0" presId="urn:microsoft.com/office/officeart/2008/layout/LinedList"/>
    <dgm:cxn modelId="{DE36B030-F6F8-4647-BCAE-5570832338DC}" type="presParOf" srcId="{9E8E8D8D-D9BF-9547-A643-83DE5F3DBC15}" destId="{E18B7A89-E582-334C-B6B1-CE2C93FC4D02}" srcOrd="7"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8" destOrd="0" presId="urn:microsoft.com/office/officeart/2008/layout/LinedList"/>
    <dgm:cxn modelId="{73D5A2ED-427E-E040-A78B-2159446D0254}" type="presParOf" srcId="{9E8E8D8D-D9BF-9547-A643-83DE5F3DBC15}" destId="{E906B7DB-F9F4-BB42-BCB1-A8A36F5FB206}" srcOrd="9"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dirty="0"/>
            <a:t>Bringing 3GW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dirty="0"/>
            <a:t>1GW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OFGEM have estimated we need up to 37GW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dirty="0"/>
            <a:t>The land is located near the </a:t>
          </a:r>
          <a:r>
            <a:rPr lang="en-US" dirty="0" err="1"/>
            <a:t>Glenrothes</a:t>
          </a:r>
          <a:r>
            <a:rPr lang="en-US" dirty="0"/>
            <a:t>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dirty="0"/>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endParaRPr lang="en-US" dirty="0"/>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5DD-1FA8-A647-B1C5-6F1B0BF48435}">
      <dsp:nvSpPr>
        <dsp:cNvPr id="0" name=""/>
        <dsp:cNvSpPr/>
      </dsp:nvSpPr>
      <dsp:spPr>
        <a:xfrm>
          <a:off x="0" y="211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BFA1-3046-C746-AD52-2FD42899D0B6}">
      <dsp:nvSpPr>
        <dsp:cNvPr id="0" name=""/>
        <dsp:cNvSpPr/>
      </dsp:nvSpPr>
      <dsp:spPr>
        <a:xfrm>
          <a:off x="0" y="2118"/>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49.9MW Energy Storage facility </a:t>
          </a:r>
          <a:r>
            <a:rPr lang="en-US" sz="2400" kern="1200" dirty="0" err="1"/>
            <a:t>containerised</a:t>
          </a:r>
          <a:r>
            <a:rPr lang="en-US" sz="2400" kern="1200" dirty="0"/>
            <a:t> Battery Storage </a:t>
          </a:r>
        </a:p>
      </dsp:txBody>
      <dsp:txXfrm>
        <a:off x="0" y="2118"/>
        <a:ext cx="6492875" cy="954769"/>
      </dsp:txXfrm>
    </dsp:sp>
    <dsp:sp modelId="{F14FBB12-332F-F245-916D-9289E2A4E693}">
      <dsp:nvSpPr>
        <dsp:cNvPr id="0" name=""/>
        <dsp:cNvSpPr/>
      </dsp:nvSpPr>
      <dsp:spPr>
        <a:xfrm>
          <a:off x="0" y="956888"/>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956888"/>
          <a:ext cx="6486534" cy="12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 development would consist of containers containing batteries and associated equipment, an access track, electricity, meter building and fencing</a:t>
          </a:r>
          <a:endParaRPr lang="en-US" sz="2400" kern="1200" dirty="0"/>
        </a:p>
      </dsp:txBody>
      <dsp:txXfrm>
        <a:off x="0" y="956888"/>
        <a:ext cx="6486534" cy="1282083"/>
      </dsp:txXfrm>
    </dsp:sp>
    <dsp:sp modelId="{0AA3546A-1568-B74F-98D0-E727EFAE46EF}">
      <dsp:nvSpPr>
        <dsp:cNvPr id="0" name=""/>
        <dsp:cNvSpPr/>
      </dsp:nvSpPr>
      <dsp:spPr>
        <a:xfrm>
          <a:off x="0" y="223897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238972"/>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Stores excess energy from the grid</a:t>
          </a:r>
        </a:p>
      </dsp:txBody>
      <dsp:txXfrm>
        <a:off x="0" y="2238972"/>
        <a:ext cx="6492875" cy="954769"/>
      </dsp:txXfrm>
    </dsp:sp>
    <dsp:sp modelId="{FC90B478-DD0D-004F-9933-C0193A29DAF8}">
      <dsp:nvSpPr>
        <dsp:cNvPr id="0" name=""/>
        <dsp:cNvSpPr/>
      </dsp:nvSpPr>
      <dsp:spPr>
        <a:xfrm>
          <a:off x="0" y="3193741"/>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19374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Puts electricity back into the grid when required</a:t>
          </a:r>
        </a:p>
      </dsp:txBody>
      <dsp:txXfrm>
        <a:off x="0" y="3193741"/>
        <a:ext cx="6492875" cy="954769"/>
      </dsp:txXfrm>
    </dsp:sp>
    <dsp:sp modelId="{1FCA85EA-7117-7442-B12F-80AD247A8C19}">
      <dsp:nvSpPr>
        <dsp:cNvPr id="0" name=""/>
        <dsp:cNvSpPr/>
      </dsp:nvSpPr>
      <dsp:spPr>
        <a:xfrm>
          <a:off x="0" y="41485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14851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This helps balance the supply and demand for the grid</a:t>
          </a:r>
        </a:p>
      </dsp:txBody>
      <dsp:txXfrm>
        <a:off x="0" y="4148511"/>
        <a:ext cx="6492875" cy="95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Bringing 3GW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1GW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OFGEM have estimated we need up to 37GW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land is located near the </a:t>
          </a:r>
          <a:r>
            <a:rPr lang="en-US" sz="2700" kern="1200" dirty="0" err="1"/>
            <a:t>Glenrothes</a:t>
          </a:r>
          <a:r>
            <a:rPr lang="en-US" sz="2700" kern="1200" dirty="0"/>
            <a:t>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B9FCA-82BD-9B46-9B7B-7CF132C3E5A8}" type="datetimeFigureOut">
              <a:rPr lang="en-US" smtClean="0"/>
              <a:t>3/2/21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9C9D8-28B0-884C-A8F6-8A9BDB7FE392}" type="slidenum">
              <a:rPr lang="en-US" smtClean="0"/>
              <a:t>‹#›</a:t>
            </a:fld>
            <a:endParaRPr lang="en-US"/>
          </a:p>
        </p:txBody>
      </p:sp>
    </p:spTree>
    <p:extLst>
      <p:ext uri="{BB962C8B-B14F-4D97-AF65-F5344CB8AC3E}">
        <p14:creationId xmlns:p14="http://schemas.microsoft.com/office/powerpoint/2010/main" val="246477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9C9D8-28B0-884C-A8F6-8A9BDB7FE392}" type="slidenum">
              <a:rPr lang="en-US" smtClean="0"/>
              <a:t>1</a:t>
            </a:fld>
            <a:endParaRPr lang="en-US"/>
          </a:p>
        </p:txBody>
      </p:sp>
    </p:spTree>
    <p:extLst>
      <p:ext uri="{BB962C8B-B14F-4D97-AF65-F5344CB8AC3E}">
        <p14:creationId xmlns:p14="http://schemas.microsoft.com/office/powerpoint/2010/main" val="348936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3/2/21</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3/2/21</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780D-1E74-EF42-A0B3-D2AD177F79E3}"/>
              </a:ext>
            </a:extLst>
          </p:cNvPr>
          <p:cNvSpPr>
            <a:spLocks noGrp="1"/>
          </p:cNvSpPr>
          <p:nvPr>
            <p:ph type="ctrTitle"/>
          </p:nvPr>
        </p:nvSpPr>
        <p:spPr/>
        <p:txBody>
          <a:bodyPr/>
          <a:lstStyle/>
          <a:p>
            <a:r>
              <a:rPr lang="en-US" dirty="0"/>
              <a:t>ILI Group</a:t>
            </a:r>
          </a:p>
        </p:txBody>
      </p:sp>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dirty="0"/>
          </a:p>
          <a:p>
            <a:r>
              <a:rPr lang="en-US" dirty="0" err="1"/>
              <a:t>Pitkevy</a:t>
            </a:r>
            <a:r>
              <a:rPr lang="en-US" dirty="0"/>
              <a:t> Energy Storage Project</a:t>
            </a:r>
          </a:p>
          <a:p>
            <a:r>
              <a:rPr lang="en-US" dirty="0"/>
              <a:t>Presentation &amp; Q&amp;A</a:t>
            </a:r>
          </a:p>
        </p:txBody>
      </p:sp>
      <p:sp>
        <p:nvSpPr>
          <p:cNvPr id="5" name="TextBox 4">
            <a:extLst>
              <a:ext uri="{FF2B5EF4-FFF2-40B4-BE49-F238E27FC236}">
                <a16:creationId xmlns:a16="http://schemas.microsoft.com/office/drawing/2014/main" id="{A5FAAB0A-304F-6442-B7A3-9E08FA4036C7}"/>
              </a:ext>
            </a:extLst>
          </p:cNvPr>
          <p:cNvSpPr txBox="1"/>
          <p:nvPr/>
        </p:nvSpPr>
        <p:spPr>
          <a:xfrm>
            <a:off x="769434" y="5058072"/>
            <a:ext cx="4360127" cy="1477328"/>
          </a:xfrm>
          <a:prstGeom prst="rect">
            <a:avLst/>
          </a:prstGeom>
          <a:noFill/>
        </p:spPr>
        <p:txBody>
          <a:bodyPr wrap="square" rtlCol="0">
            <a:spAutoFit/>
          </a:bodyPr>
          <a:lstStyle/>
          <a:p>
            <a:r>
              <a:rPr lang="en-US" dirty="0"/>
              <a:t>Greig Templeton - Planning Manager</a:t>
            </a:r>
          </a:p>
          <a:p>
            <a:endParaRPr lang="en-US" dirty="0"/>
          </a:p>
          <a:p>
            <a:r>
              <a:rPr lang="en-US" dirty="0"/>
              <a:t>Andrew Hughes – PR &amp; Media Manager</a:t>
            </a:r>
          </a:p>
          <a:p>
            <a:r>
              <a:rPr lang="en-US" dirty="0"/>
              <a:t>Tel- 07456539239 	</a:t>
            </a:r>
            <a:r>
              <a:rPr lang="en-US" dirty="0" err="1"/>
              <a:t>ah</a:t>
            </a:r>
            <a:r>
              <a:rPr lang="en-US" err="1"/>
              <a:t>@</a:t>
            </a:r>
            <a:r>
              <a:rPr lang="en-US"/>
              <a:t>ili-energy</a:t>
            </a:r>
            <a:r>
              <a:rPr lang="en-US" dirty="0" err="1"/>
              <a:t>.com</a:t>
            </a:r>
            <a:r>
              <a:rPr lang="en-US" dirty="0"/>
              <a:t>		</a:t>
            </a:r>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3"/>
          <a:stretch>
            <a:fillRect/>
          </a:stretch>
        </p:blipFill>
        <p:spPr>
          <a:xfrm>
            <a:off x="4002881" y="1185344"/>
            <a:ext cx="4186238" cy="2227079"/>
          </a:xfrm>
          <a:prstGeom prst="rect">
            <a:avLst/>
          </a:prstGeom>
        </p:spPr>
      </p:pic>
      <p:sp>
        <p:nvSpPr>
          <p:cNvPr id="4" name="TextBox 3">
            <a:extLst>
              <a:ext uri="{FF2B5EF4-FFF2-40B4-BE49-F238E27FC236}">
                <a16:creationId xmlns:a16="http://schemas.microsoft.com/office/drawing/2014/main" id="{12EF95C4-600C-A540-93AD-6BF26849E205}"/>
              </a:ext>
            </a:extLst>
          </p:cNvPr>
          <p:cNvSpPr txBox="1"/>
          <p:nvPr/>
        </p:nvSpPr>
        <p:spPr>
          <a:xfrm>
            <a:off x="7270595" y="5058072"/>
            <a:ext cx="4337825" cy="1200329"/>
          </a:xfrm>
          <a:prstGeom prst="rect">
            <a:avLst/>
          </a:prstGeom>
          <a:noFill/>
        </p:spPr>
        <p:txBody>
          <a:bodyPr wrap="square" rtlCol="0">
            <a:spAutoFit/>
          </a:bodyPr>
          <a:lstStyle/>
          <a:p>
            <a:r>
              <a:rPr lang="en-US" dirty="0"/>
              <a:t>Presentation Times -   </a:t>
            </a:r>
          </a:p>
          <a:p>
            <a:r>
              <a:rPr lang="en-US" dirty="0"/>
              <a:t>3.15pm, 3.45pm, 4.15pm, </a:t>
            </a:r>
          </a:p>
          <a:p>
            <a:r>
              <a:rPr lang="en-US" dirty="0"/>
              <a:t>4.45pm, 5.15pm, 5.45pm, </a:t>
            </a:r>
          </a:p>
          <a:p>
            <a:r>
              <a:rPr lang="en-US" dirty="0"/>
              <a:t>6.15pm, 6.45pm  </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0000" lnSpcReduction="20000"/>
          </a:bodyPr>
          <a:lstStyle/>
          <a:p>
            <a:r>
              <a:rPr lang="en-GB" dirty="0"/>
              <a:t>A small site substation is proposed to house Scottish Power switchgear, site switchgear, electricity metering and control equipment and health &amp; safety equipment.</a:t>
            </a:r>
          </a:p>
          <a:p>
            <a:r>
              <a:rPr lang="en-GB" dirty="0"/>
              <a:t>This would be a prefabricated GRP building up to 10 metres by 6 metres by 3.2 metres high. The colour would be agreed with Fife Council.</a:t>
            </a:r>
          </a:p>
        </p:txBody>
      </p:sp>
      <p:pic>
        <p:nvPicPr>
          <p:cNvPr id="4" name="Picture 3">
            <a:extLst>
              <a:ext uri="{FF2B5EF4-FFF2-40B4-BE49-F238E27FC236}">
                <a16:creationId xmlns:a16="http://schemas.microsoft.com/office/drawing/2014/main" id="{16AF103B-BDE0-1243-8035-20DF10017FAF}"/>
              </a:ext>
            </a:extLst>
          </p:cNvPr>
          <p:cNvPicPr>
            <a:picLocks noChangeAspect="1"/>
          </p:cNvPicPr>
          <p:nvPr/>
        </p:nvPicPr>
        <p:blipFill>
          <a:blip r:embed="rId2"/>
          <a:stretch>
            <a:fillRect/>
          </a:stretch>
        </p:blipFill>
        <p:spPr>
          <a:xfrm>
            <a:off x="4339159" y="485193"/>
            <a:ext cx="8107877" cy="5732017"/>
          </a:xfrm>
          <a:prstGeom prst="rect">
            <a:avLst/>
          </a:prstGeom>
        </p:spPr>
      </p:pic>
      <p:sp>
        <p:nvSpPr>
          <p:cNvPr id="3" name="Rectangle 2">
            <a:extLst>
              <a:ext uri="{FF2B5EF4-FFF2-40B4-BE49-F238E27FC236}">
                <a16:creationId xmlns:a16="http://schemas.microsoft.com/office/drawing/2014/main" id="{328BB6BE-E409-A847-8111-51C73C60CB9C}"/>
              </a:ext>
            </a:extLst>
          </p:cNvPr>
          <p:cNvSpPr/>
          <p:nvPr/>
        </p:nvSpPr>
        <p:spPr>
          <a:xfrm>
            <a:off x="11338560" y="782320"/>
            <a:ext cx="568960" cy="20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Fencing</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A 3m high wooden fence of 12kg/m2 would be built around the battery site.</a:t>
            </a:r>
          </a:p>
          <a:p>
            <a:r>
              <a:rPr lang="en-GB" sz="1800" dirty="0"/>
              <a:t>A 1.2m post and wire stock fence would be built outside of that</a:t>
            </a:r>
          </a:p>
          <a:p>
            <a:endParaRPr lang="en-GB" dirty="0"/>
          </a:p>
        </p:txBody>
      </p:sp>
      <p:pic>
        <p:nvPicPr>
          <p:cNvPr id="6" name="Picture 5">
            <a:extLst>
              <a:ext uri="{FF2B5EF4-FFF2-40B4-BE49-F238E27FC236}">
                <a16:creationId xmlns:a16="http://schemas.microsoft.com/office/drawing/2014/main" id="{E19B500A-8F82-6142-975A-FF87A16DEE80}"/>
              </a:ext>
            </a:extLst>
          </p:cNvPr>
          <p:cNvPicPr>
            <a:picLocks noChangeAspect="1"/>
          </p:cNvPicPr>
          <p:nvPr/>
        </p:nvPicPr>
        <p:blipFill>
          <a:blip r:embed="rId2"/>
          <a:stretch>
            <a:fillRect/>
          </a:stretch>
        </p:blipFill>
        <p:spPr>
          <a:xfrm rot="5400000">
            <a:off x="5637043" y="-545386"/>
            <a:ext cx="5572880" cy="7882779"/>
          </a:xfrm>
          <a:prstGeom prst="rect">
            <a:avLst/>
          </a:prstGeom>
        </p:spPr>
      </p:pic>
      <p:sp>
        <p:nvSpPr>
          <p:cNvPr id="3" name="Rectangle 2">
            <a:extLst>
              <a:ext uri="{FF2B5EF4-FFF2-40B4-BE49-F238E27FC236}">
                <a16:creationId xmlns:a16="http://schemas.microsoft.com/office/drawing/2014/main" id="{C03FB84A-28B5-FE42-B565-11D771562A68}"/>
              </a:ext>
            </a:extLst>
          </p:cNvPr>
          <p:cNvSpPr/>
          <p:nvPr/>
        </p:nvSpPr>
        <p:spPr>
          <a:xfrm>
            <a:off x="11368585" y="859809"/>
            <a:ext cx="614149" cy="17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98A596-254E-EC44-9E75-7F54C3EBE1A7}"/>
              </a:ext>
            </a:extLst>
          </p:cNvPr>
          <p:cNvSpPr/>
          <p:nvPr/>
        </p:nvSpPr>
        <p:spPr>
          <a:xfrm>
            <a:off x="11368585" y="859809"/>
            <a:ext cx="528775" cy="177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28976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414348440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Who are ILI Group?</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204266434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163554688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104297204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600" dirty="0"/>
              <a:t>Land at </a:t>
            </a:r>
            <a:r>
              <a:rPr lang="en-GB" sz="1600" dirty="0" err="1"/>
              <a:t>Pitkevy</a:t>
            </a:r>
            <a:r>
              <a:rPr lang="en-GB" sz="1600" dirty="0"/>
              <a:t> Farm, Leslie, Glenrothes, Fife </a:t>
            </a:r>
            <a:r>
              <a:rPr lang="en-US" sz="1600" dirty="0"/>
              <a:t>Access from Falkland Hill Rd</a:t>
            </a:r>
          </a:p>
          <a:p>
            <a:r>
              <a:rPr lang="en-US" sz="1600" dirty="0"/>
              <a:t>1km from </a:t>
            </a:r>
            <a:r>
              <a:rPr lang="en-US" sz="1600" dirty="0" err="1"/>
              <a:t>Glenrothes</a:t>
            </a:r>
            <a:r>
              <a:rPr lang="en-US" sz="1600" dirty="0"/>
              <a:t> to east</a:t>
            </a:r>
          </a:p>
          <a:p>
            <a:r>
              <a:rPr lang="en-US" sz="1600" dirty="0"/>
              <a:t>1km to Leslie to south</a:t>
            </a:r>
          </a:p>
          <a:p>
            <a:r>
              <a:rPr lang="en-US" sz="1700" dirty="0"/>
              <a:t>Closes dwellings 600m</a:t>
            </a:r>
          </a:p>
        </p:txBody>
      </p:sp>
      <p:pic>
        <p:nvPicPr>
          <p:cNvPr id="6" name="Picture 5">
            <a:extLst>
              <a:ext uri="{FF2B5EF4-FFF2-40B4-BE49-F238E27FC236}">
                <a16:creationId xmlns:a16="http://schemas.microsoft.com/office/drawing/2014/main" id="{1ED2BF05-517E-1E40-A961-F88EC06BDBE2}"/>
              </a:ext>
            </a:extLst>
          </p:cNvPr>
          <p:cNvPicPr>
            <a:picLocks noChangeAspect="1"/>
          </p:cNvPicPr>
          <p:nvPr/>
        </p:nvPicPr>
        <p:blipFill>
          <a:blip r:embed="rId2"/>
          <a:stretch>
            <a:fillRect/>
          </a:stretch>
        </p:blipFill>
        <p:spPr>
          <a:xfrm>
            <a:off x="4516807" y="580113"/>
            <a:ext cx="7885823" cy="5575032"/>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50 Energy Storage Units</a:t>
            </a:r>
          </a:p>
          <a:p>
            <a:r>
              <a:rPr lang="en-US" sz="1700" dirty="0"/>
              <a:t>Retention pond</a:t>
            </a:r>
          </a:p>
          <a:p>
            <a:r>
              <a:rPr lang="en-US" sz="1700" dirty="0"/>
              <a:t>New Planting </a:t>
            </a:r>
            <a:r>
              <a:rPr lang="en-US" sz="1600" dirty="0"/>
              <a:t>(</a:t>
            </a:r>
            <a:r>
              <a:rPr lang="en-GB" sz="1600" dirty="0"/>
              <a:t>native broadleaves (trees and shrubs)</a:t>
            </a:r>
            <a:endParaRPr lang="en-US" sz="1600" dirty="0"/>
          </a:p>
          <a:p>
            <a:r>
              <a:rPr lang="en-US" sz="1700" dirty="0"/>
              <a:t>3m Wooden Fencing</a:t>
            </a:r>
          </a:p>
          <a:p>
            <a:r>
              <a:rPr lang="en-US" sz="1700" dirty="0"/>
              <a:t>Track</a:t>
            </a:r>
          </a:p>
          <a:p>
            <a:r>
              <a:rPr lang="en-US" sz="1700" dirty="0"/>
              <a:t>Substation Enclosure</a:t>
            </a:r>
          </a:p>
          <a:p>
            <a:r>
              <a:rPr lang="en-US" sz="1700" dirty="0"/>
              <a:t>Stock fence </a:t>
            </a:r>
          </a:p>
          <a:p>
            <a:endParaRPr lang="en-US" sz="1700" dirty="0"/>
          </a:p>
        </p:txBody>
      </p:sp>
      <p:pic>
        <p:nvPicPr>
          <p:cNvPr id="4" name="Picture 3">
            <a:extLst>
              <a:ext uri="{FF2B5EF4-FFF2-40B4-BE49-F238E27FC236}">
                <a16:creationId xmlns:a16="http://schemas.microsoft.com/office/drawing/2014/main" id="{D4B163F2-5CAF-FE44-930B-5AD547108751}"/>
              </a:ext>
            </a:extLst>
          </p:cNvPr>
          <p:cNvPicPr>
            <a:picLocks noChangeAspect="1"/>
          </p:cNvPicPr>
          <p:nvPr/>
        </p:nvPicPr>
        <p:blipFill>
          <a:blip r:embed="rId2"/>
          <a:stretch>
            <a:fillRect/>
          </a:stretch>
        </p:blipFill>
        <p:spPr>
          <a:xfrm>
            <a:off x="4521579" y="623392"/>
            <a:ext cx="7940052" cy="5613370"/>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50 Energy Storage Units</a:t>
            </a:r>
          </a:p>
          <a:p>
            <a:r>
              <a:rPr lang="en-US" sz="1700" dirty="0"/>
              <a:t>Retention pond</a:t>
            </a:r>
          </a:p>
          <a:p>
            <a:r>
              <a:rPr lang="en-US" sz="1700" dirty="0"/>
              <a:t>New Planting </a:t>
            </a:r>
            <a:r>
              <a:rPr lang="en-US" sz="1600" dirty="0"/>
              <a:t>(</a:t>
            </a:r>
            <a:r>
              <a:rPr lang="en-GB" sz="1600" dirty="0"/>
              <a:t>native broadleaves (trees and shrubs)</a:t>
            </a:r>
            <a:endParaRPr lang="en-US" sz="1600" dirty="0"/>
          </a:p>
          <a:p>
            <a:r>
              <a:rPr lang="en-US" sz="1700" dirty="0"/>
              <a:t>3m Wooden Fencing</a:t>
            </a:r>
          </a:p>
          <a:p>
            <a:r>
              <a:rPr lang="en-US" sz="1700" dirty="0"/>
              <a:t>Track</a:t>
            </a:r>
          </a:p>
          <a:p>
            <a:r>
              <a:rPr lang="en-US" sz="1700" dirty="0"/>
              <a:t>Substation Enclosure</a:t>
            </a:r>
          </a:p>
          <a:p>
            <a:r>
              <a:rPr lang="en-US" sz="1700" dirty="0"/>
              <a:t>Stock fence </a:t>
            </a:r>
          </a:p>
          <a:p>
            <a:endParaRPr lang="en-US" sz="1700" dirty="0"/>
          </a:p>
        </p:txBody>
      </p:sp>
      <p:pic>
        <p:nvPicPr>
          <p:cNvPr id="5" name="Picture 4">
            <a:extLst>
              <a:ext uri="{FF2B5EF4-FFF2-40B4-BE49-F238E27FC236}">
                <a16:creationId xmlns:a16="http://schemas.microsoft.com/office/drawing/2014/main" id="{B5D4092E-A27D-8246-956E-3033FB72C8D4}"/>
              </a:ext>
            </a:extLst>
          </p:cNvPr>
          <p:cNvPicPr>
            <a:picLocks noChangeAspect="1"/>
          </p:cNvPicPr>
          <p:nvPr/>
        </p:nvPicPr>
        <p:blipFill>
          <a:blip r:embed="rId2"/>
          <a:stretch>
            <a:fillRect/>
          </a:stretch>
        </p:blipFill>
        <p:spPr>
          <a:xfrm>
            <a:off x="4523583" y="639599"/>
            <a:ext cx="7891155" cy="5578801"/>
          </a:xfrm>
          <a:prstGeom prst="rect">
            <a:avLst/>
          </a:prstGeom>
        </p:spPr>
      </p:pic>
    </p:spTree>
    <p:extLst>
      <p:ext uri="{BB962C8B-B14F-4D97-AF65-F5344CB8AC3E}">
        <p14:creationId xmlns:p14="http://schemas.microsoft.com/office/powerpoint/2010/main" val="24310633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inverters, transformers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5" name="Picture 4">
            <a:extLst>
              <a:ext uri="{FF2B5EF4-FFF2-40B4-BE49-F238E27FC236}">
                <a16:creationId xmlns:a16="http://schemas.microsoft.com/office/drawing/2014/main" id="{E5BDAF7C-19AA-1747-938C-C33FD291C09C}"/>
              </a:ext>
            </a:extLst>
          </p:cNvPr>
          <p:cNvPicPr>
            <a:picLocks noChangeAspect="1"/>
          </p:cNvPicPr>
          <p:nvPr/>
        </p:nvPicPr>
        <p:blipFill>
          <a:blip r:embed="rId2"/>
          <a:stretch>
            <a:fillRect/>
          </a:stretch>
        </p:blipFill>
        <p:spPr>
          <a:xfrm>
            <a:off x="4533376" y="621500"/>
            <a:ext cx="7931358" cy="5607224"/>
          </a:xfrm>
          <a:prstGeom prst="rect">
            <a:avLst/>
          </a:prstGeom>
        </p:spPr>
      </p:pic>
      <p:sp>
        <p:nvSpPr>
          <p:cNvPr id="3" name="Rectangle 2">
            <a:extLst>
              <a:ext uri="{FF2B5EF4-FFF2-40B4-BE49-F238E27FC236}">
                <a16:creationId xmlns:a16="http://schemas.microsoft.com/office/drawing/2014/main" id="{4A404E3E-32CA-894A-B897-E15E92DBB397}"/>
              </a:ext>
            </a:extLst>
          </p:cNvPr>
          <p:cNvSpPr/>
          <p:nvPr/>
        </p:nvSpPr>
        <p:spPr>
          <a:xfrm>
            <a:off x="11399520" y="924560"/>
            <a:ext cx="518160" cy="17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526</Words>
  <Application>Microsoft Macintosh PowerPoint</Application>
  <PresentationFormat>Widescreen</PresentationFormat>
  <Paragraphs>70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ILI Group</vt:lpstr>
      <vt:lpstr>What is the project?</vt:lpstr>
      <vt:lpstr>Who are ILI Group?</vt:lpstr>
      <vt:lpstr>Why is it needed?</vt:lpstr>
      <vt:lpstr>Why in this Location?</vt:lpstr>
      <vt:lpstr>Location Plan</vt:lpstr>
      <vt:lpstr>Site Layout</vt:lpstr>
      <vt:lpstr>Site Layout</vt:lpstr>
      <vt:lpstr>Energy Storage Units</vt:lpstr>
      <vt:lpstr>Substation</vt:lpstr>
      <vt:lpstr>Fencing</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24</cp:revision>
  <dcterms:created xsi:type="dcterms:W3CDTF">2020-06-19T11:25:23Z</dcterms:created>
  <dcterms:modified xsi:type="dcterms:W3CDTF">2021-03-02T19:00:21Z</dcterms:modified>
</cp:coreProperties>
</file>